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4" r:id="rId3"/>
    <p:sldId id="276" r:id="rId4"/>
    <p:sldId id="275" r:id="rId5"/>
    <p:sldId id="257" r:id="rId6"/>
    <p:sldId id="279" r:id="rId7"/>
    <p:sldId id="280" r:id="rId8"/>
    <p:sldId id="258" r:id="rId9"/>
    <p:sldId id="264" r:id="rId10"/>
    <p:sldId id="278" r:id="rId11"/>
    <p:sldId id="269" r:id="rId12"/>
    <p:sldId id="270" r:id="rId13"/>
    <p:sldId id="271" r:id="rId14"/>
    <p:sldId id="272" r:id="rId15"/>
    <p:sldId id="265" r:id="rId16"/>
    <p:sldId id="268" r:id="rId17"/>
    <p:sldId id="273" r:id="rId18"/>
    <p:sldId id="277" r:id="rId1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13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D47533DD-A1BF-42FC-92B9-E061120719C1}" type="datetimeFigureOut">
              <a:rPr lang="ru-RU" smtClean="0"/>
              <a:t>11.02.2017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93AC1D9-7F0D-4F26-A1F7-A55E636FBD79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ru.wikipedia.org/wiki/Amazo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Amazon Web </a:t>
            </a:r>
            <a:r>
              <a:rPr lang="en-US" dirty="0" smtClean="0"/>
              <a:t>Services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8363272" cy="914400"/>
          </a:xfrm>
        </p:spPr>
        <p:txBody>
          <a:bodyPr/>
          <a:lstStyle/>
          <a:p>
            <a:r>
              <a:rPr lang="ru-RU" dirty="0" smtClean="0"/>
              <a:t>Подготовил студент 4 курса </a:t>
            </a:r>
            <a:r>
              <a:rPr lang="ru-RU" dirty="0" err="1" smtClean="0"/>
              <a:t>Белькевич</a:t>
            </a:r>
            <a:r>
              <a:rPr lang="ru-RU" dirty="0" smtClean="0"/>
              <a:t> Р.И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95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123" name="Picture 3" descr="C:\Users\Fufel\Desktop\big-dat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825813"/>
            <a:ext cx="8532335" cy="541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30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b="0" dirty="0" err="1"/>
              <a:t>Amazon</a:t>
            </a:r>
            <a:r>
              <a:rPr lang="ru-RU" b="0" dirty="0"/>
              <a:t> </a:t>
            </a:r>
            <a:r>
              <a:rPr lang="ru-RU" b="0" dirty="0" err="1"/>
              <a:t>Web</a:t>
            </a:r>
            <a:r>
              <a:rPr lang="ru-RU" b="0" dirty="0"/>
              <a:t> </a:t>
            </a:r>
            <a:r>
              <a:rPr lang="ru-RU" b="0" dirty="0" err="1"/>
              <a:t>Services</a:t>
            </a:r>
            <a:r>
              <a:rPr lang="ru-RU" b="0" dirty="0"/>
              <a:t> предоставляет широкий спектр сервисов, которые позволяют быстро и легко создавать и развертывать приложения для анализа больших данных. </a:t>
            </a:r>
            <a:r>
              <a:rPr lang="ru-RU" b="0" dirty="0" smtClean="0"/>
              <a:t>Платформа </a:t>
            </a:r>
            <a:r>
              <a:rPr lang="ru-RU" b="0" dirty="0"/>
              <a:t>AWS избавляет вас от больших расходов времени и финансов на создание и поддержку инфраструктуры. Вместо этого можно </a:t>
            </a:r>
            <a:r>
              <a:rPr lang="ru-RU" b="0" dirty="0" smtClean="0"/>
              <a:t>просто </a:t>
            </a:r>
            <a:r>
              <a:rPr lang="ru-RU" b="0" dirty="0"/>
              <a:t>выделить ресурсы нужного типа и объема и запустить на них приложения для анализа больших данных. Вы практически мгновенно получаете доступ к необходимому количеству ресурсов и платите только за то, что используете.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4824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363272" cy="1371600"/>
          </a:xfrm>
        </p:spPr>
        <p:txBody>
          <a:bodyPr>
            <a:normAutofit/>
          </a:bodyPr>
          <a:lstStyle/>
          <a:p>
            <a:r>
              <a:rPr lang="ru-RU" dirty="0"/>
              <a:t>Инфраструктуры анализа больших </a:t>
            </a:r>
            <a:r>
              <a:rPr lang="ru-RU" dirty="0" smtClean="0"/>
              <a:t>данных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b="0" dirty="0" err="1"/>
              <a:t>Hadoop</a:t>
            </a:r>
            <a:r>
              <a:rPr lang="ru-RU" b="0" dirty="0"/>
              <a:t> и </a:t>
            </a:r>
            <a:r>
              <a:rPr lang="ru-RU" b="0" dirty="0" err="1" smtClean="0"/>
              <a:t>Spark</a:t>
            </a:r>
            <a:r>
              <a:rPr lang="ru-RU" b="0" dirty="0" smtClean="0"/>
              <a:t> (</a:t>
            </a:r>
            <a:r>
              <a:rPr lang="ru-RU" dirty="0" err="1" smtClean="0"/>
              <a:t>Amazon</a:t>
            </a:r>
            <a:r>
              <a:rPr lang="ru-RU" dirty="0" smtClean="0"/>
              <a:t> EMR</a:t>
            </a:r>
            <a:r>
              <a:rPr lang="ru-RU" b="0" dirty="0" smtClean="0"/>
              <a:t>)</a:t>
            </a:r>
            <a:endParaRPr lang="ru-RU" b="0" dirty="0"/>
          </a:p>
          <a:p>
            <a:r>
              <a:rPr lang="ru-RU" b="0" dirty="0"/>
              <a:t>Полностью управляемую инфраструктуру </a:t>
            </a:r>
            <a:r>
              <a:rPr lang="ru-RU" b="0" dirty="0" err="1"/>
              <a:t>Hadoop</a:t>
            </a:r>
            <a:r>
              <a:rPr lang="ru-RU" b="0" dirty="0"/>
              <a:t> можно легко выделить за несколько минут. Масштабируйте кластер </a:t>
            </a:r>
            <a:r>
              <a:rPr lang="ru-RU" b="0" dirty="0" err="1" smtClean="0"/>
              <a:t>Hadoop</a:t>
            </a:r>
            <a:r>
              <a:rPr lang="ru-RU" b="0" dirty="0" smtClean="0"/>
              <a:t> в </a:t>
            </a:r>
            <a:r>
              <a:rPr lang="ru-RU" b="0" dirty="0"/>
              <a:t>динамическом режиме и платите только за то, что используете. Запускайте известные инфраструктуры, такие как </a:t>
            </a:r>
            <a:r>
              <a:rPr lang="ru-RU" b="0" dirty="0" err="1"/>
              <a:t>Apache</a:t>
            </a:r>
            <a:r>
              <a:rPr lang="ru-RU" b="0" dirty="0"/>
              <a:t> </a:t>
            </a:r>
            <a:r>
              <a:rPr lang="ru-RU" b="0" dirty="0" err="1" smtClean="0"/>
              <a:t>Spark</a:t>
            </a:r>
            <a:r>
              <a:rPr lang="ru-RU" b="0" dirty="0" smtClean="0"/>
              <a:t>,</a:t>
            </a:r>
            <a:r>
              <a:rPr lang="ru-RU" b="0" dirty="0"/>
              <a:t> </a:t>
            </a:r>
            <a:r>
              <a:rPr lang="ru-RU" b="0" dirty="0" err="1"/>
              <a:t>Apache</a:t>
            </a:r>
            <a:r>
              <a:rPr lang="ru-RU" b="0" dirty="0"/>
              <a:t> </a:t>
            </a:r>
            <a:r>
              <a:rPr lang="ru-RU" b="0" dirty="0" err="1" smtClean="0"/>
              <a:t>Tez</a:t>
            </a:r>
            <a:r>
              <a:rPr lang="ru-RU" b="0" dirty="0"/>
              <a:t> </a:t>
            </a:r>
            <a:r>
              <a:rPr lang="ru-RU" b="0" dirty="0" smtClean="0"/>
              <a:t>и</a:t>
            </a:r>
            <a:r>
              <a:rPr lang="ru-RU" b="0" dirty="0"/>
              <a:t> </a:t>
            </a:r>
            <a:r>
              <a:rPr lang="ru-RU" b="0" dirty="0" err="1"/>
              <a:t>Presto</a:t>
            </a:r>
            <a:r>
              <a:rPr lang="ru-RU" b="0" dirty="0"/>
              <a:t>. </a:t>
            </a:r>
            <a:endParaRPr lang="ru-RU" b="0" dirty="0" smtClean="0"/>
          </a:p>
          <a:p>
            <a:r>
              <a:rPr lang="ru-RU" b="0" dirty="0" err="1" smtClean="0"/>
              <a:t>Elasticsearch</a:t>
            </a:r>
            <a:r>
              <a:rPr lang="ru-RU" b="0" dirty="0" smtClean="0"/>
              <a:t> (</a:t>
            </a:r>
            <a:r>
              <a:rPr lang="ru-RU" dirty="0" err="1" smtClean="0"/>
              <a:t>Amazon</a:t>
            </a:r>
            <a:r>
              <a:rPr lang="ru-RU" dirty="0" smtClean="0"/>
              <a:t> </a:t>
            </a:r>
            <a:r>
              <a:rPr lang="ru-RU" dirty="0" err="1" smtClean="0"/>
              <a:t>Elasticsearch</a:t>
            </a:r>
            <a:r>
              <a:rPr lang="ru-RU" b="0" dirty="0" smtClean="0"/>
              <a:t>)</a:t>
            </a:r>
            <a:endParaRPr lang="ru-RU" b="0" dirty="0"/>
          </a:p>
          <a:p>
            <a:r>
              <a:rPr lang="ru-RU" b="0" dirty="0"/>
              <a:t>Настройте и разверните кластер </a:t>
            </a:r>
            <a:r>
              <a:rPr lang="ru-RU" b="0" dirty="0" err="1"/>
              <a:t>Elasticsearch</a:t>
            </a:r>
            <a:r>
              <a:rPr lang="ru-RU" b="0" dirty="0"/>
              <a:t> за несколько минут с помощью веб-консоли. Запуск существующих приложений </a:t>
            </a:r>
            <a:r>
              <a:rPr lang="ru-RU" b="0" dirty="0" err="1"/>
              <a:t>Elasticsearch</a:t>
            </a:r>
            <a:r>
              <a:rPr lang="ru-RU" b="0" dirty="0"/>
              <a:t> с помощью API </a:t>
            </a:r>
            <a:r>
              <a:rPr lang="ru-RU" b="0" dirty="0" err="1"/>
              <a:t>Elasticsearch</a:t>
            </a:r>
            <a:r>
              <a:rPr lang="ru-RU" b="0" dirty="0"/>
              <a:t> с открытым исходным кодом не представляет никаких проблем</a:t>
            </a:r>
            <a:r>
              <a:rPr lang="ru-RU" b="0" dirty="0" smtClean="0"/>
              <a:t>.</a:t>
            </a:r>
          </a:p>
          <a:p>
            <a:r>
              <a:rPr lang="ru-RU" b="0" dirty="0"/>
              <a:t>Интерактивный сервис </a:t>
            </a:r>
            <a:r>
              <a:rPr lang="ru-RU" b="0" dirty="0" smtClean="0"/>
              <a:t>запросов (</a:t>
            </a:r>
            <a:r>
              <a:rPr lang="ru-RU" dirty="0" err="1" smtClean="0"/>
              <a:t>Amazon</a:t>
            </a:r>
            <a:r>
              <a:rPr lang="ru-RU" dirty="0" smtClean="0"/>
              <a:t> </a:t>
            </a:r>
            <a:r>
              <a:rPr lang="ru-RU" dirty="0" err="1" smtClean="0"/>
              <a:t>Athena</a:t>
            </a:r>
            <a:r>
              <a:rPr lang="ru-RU" b="0" dirty="0" smtClean="0"/>
              <a:t>)</a:t>
            </a:r>
            <a:endParaRPr lang="ru-RU" b="0" dirty="0"/>
          </a:p>
          <a:p>
            <a:r>
              <a:rPr lang="ru-RU" b="0" dirty="0"/>
              <a:t>Легко анализируйте петабайты данных в </a:t>
            </a:r>
            <a:r>
              <a:rPr lang="ru-RU" b="0" dirty="0" err="1"/>
              <a:t>Amazon</a:t>
            </a:r>
            <a:r>
              <a:rPr lang="ru-RU" b="0" dirty="0"/>
              <a:t> S3, используя ANSI SQL. С </a:t>
            </a:r>
            <a:r>
              <a:rPr lang="ru-RU" b="0" dirty="0" err="1"/>
              <a:t>Amazon</a:t>
            </a:r>
            <a:r>
              <a:rPr lang="ru-RU" b="0" dirty="0"/>
              <a:t> </a:t>
            </a:r>
            <a:r>
              <a:rPr lang="ru-RU" b="0" dirty="0" err="1"/>
              <a:t>Athena</a:t>
            </a:r>
            <a:r>
              <a:rPr lang="ru-RU" b="0" dirty="0"/>
              <a:t> не требуется управлять кластерами или хранилищами, поэтому можно сразу приступать к анализу данных. Не нужно даже загружать данные в </a:t>
            </a:r>
            <a:r>
              <a:rPr lang="ru-RU" b="0" dirty="0" err="1"/>
              <a:t>Athena</a:t>
            </a:r>
            <a:r>
              <a:rPr lang="ru-RU" b="0" dirty="0"/>
              <a:t>, поскольку сервис работает непосредственно с данными, хранимыми в S3.</a:t>
            </a:r>
          </a:p>
          <a:p>
            <a:endParaRPr lang="ru-RU" b="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836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91264" cy="1371600"/>
          </a:xfrm>
        </p:spPr>
        <p:txBody>
          <a:bodyPr>
            <a:normAutofit fontScale="90000"/>
          </a:bodyPr>
          <a:lstStyle/>
          <a:p>
            <a:r>
              <a:rPr lang="ru-RU" dirty="0"/>
              <a:t>Анализ больших данных в режиме реального </a:t>
            </a:r>
            <a:r>
              <a:rPr lang="ru-RU" dirty="0" smtClean="0"/>
              <a:t>времени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b="0" dirty="0" err="1"/>
              <a:t>Amazon</a:t>
            </a:r>
            <a:r>
              <a:rPr lang="ru-RU" b="0" dirty="0"/>
              <a:t> </a:t>
            </a:r>
            <a:r>
              <a:rPr lang="ru-RU" b="0" dirty="0" err="1"/>
              <a:t>Kinesis</a:t>
            </a:r>
            <a:r>
              <a:rPr lang="ru-RU" b="0" dirty="0"/>
              <a:t> </a:t>
            </a:r>
            <a:r>
              <a:rPr lang="ru-RU" b="0" dirty="0" err="1"/>
              <a:t>Firehose</a:t>
            </a:r>
            <a:endParaRPr lang="ru-RU" b="0" dirty="0"/>
          </a:p>
          <a:p>
            <a:r>
              <a:rPr lang="ru-RU" b="0" dirty="0"/>
              <a:t>С легкостью загружайте большие объемы потоковых данных в облако AWS. Выполняйте анализ больших данных в режиме, близком к реальному времени, с помощью существующих инструментов бизнес-аналитики и привычных панелей управления.</a:t>
            </a:r>
          </a:p>
          <a:p>
            <a:r>
              <a:rPr lang="ru-RU" b="0" dirty="0" err="1"/>
              <a:t>Amazon</a:t>
            </a:r>
            <a:r>
              <a:rPr lang="ru-RU" b="0" dirty="0"/>
              <a:t> </a:t>
            </a:r>
            <a:r>
              <a:rPr lang="ru-RU" b="0" dirty="0" err="1"/>
              <a:t>Kinesis</a:t>
            </a:r>
            <a:r>
              <a:rPr lang="ru-RU" b="0" dirty="0"/>
              <a:t> </a:t>
            </a:r>
            <a:r>
              <a:rPr lang="ru-RU" b="0" dirty="0" err="1"/>
              <a:t>Streams</a:t>
            </a:r>
            <a:endParaRPr lang="ru-RU" b="0" dirty="0"/>
          </a:p>
          <a:p>
            <a:r>
              <a:rPr lang="ru-RU" b="0" dirty="0"/>
              <a:t>Создавайте собственные настраиваемые приложения для обработки и анализа потоковых данных. Получайте и сохраняйте в непрерывном режиме терабайты данных каждый час.</a:t>
            </a:r>
          </a:p>
          <a:p>
            <a:r>
              <a:rPr lang="ru-RU" b="0" dirty="0" err="1"/>
              <a:t>Amazon</a:t>
            </a:r>
            <a:r>
              <a:rPr lang="ru-RU" b="0" dirty="0"/>
              <a:t> </a:t>
            </a:r>
            <a:r>
              <a:rPr lang="ru-RU" b="0" dirty="0" err="1"/>
              <a:t>Kinesis</a:t>
            </a:r>
            <a:r>
              <a:rPr lang="ru-RU" b="0" dirty="0"/>
              <a:t> </a:t>
            </a:r>
            <a:r>
              <a:rPr lang="ru-RU" b="0" dirty="0" err="1"/>
              <a:t>Analytics</a:t>
            </a:r>
            <a:endParaRPr lang="ru-RU" b="0" dirty="0"/>
          </a:p>
          <a:p>
            <a:r>
              <a:rPr lang="ru-RU" b="0" dirty="0"/>
              <a:t>Выполняйте анализ потоковых данных с помощью стандартных средств SQL. </a:t>
            </a:r>
            <a:r>
              <a:rPr lang="ru-RU" b="0" dirty="0" err="1"/>
              <a:t>Kinesis</a:t>
            </a:r>
            <a:r>
              <a:rPr lang="ru-RU" b="0" dirty="0"/>
              <a:t> </a:t>
            </a:r>
            <a:r>
              <a:rPr lang="ru-RU" b="0" dirty="0" err="1"/>
              <a:t>Analytics</a:t>
            </a:r>
            <a:r>
              <a:rPr lang="ru-RU" b="0" dirty="0"/>
              <a:t> предоставляет все необходимое для непрерывного выполнения запросов и автоматически масштабируется в соответствии с вашими потребностями.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09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Искусственный </a:t>
            </a:r>
            <a:r>
              <a:rPr lang="ru-RU" dirty="0" smtClean="0"/>
              <a:t>интеллект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b="0" dirty="0" err="1" smtClean="0"/>
              <a:t>Amazon</a:t>
            </a:r>
            <a:r>
              <a:rPr lang="ru-RU" b="0" dirty="0" smtClean="0"/>
              <a:t> </a:t>
            </a:r>
            <a:r>
              <a:rPr lang="ru-RU" b="0" dirty="0" err="1"/>
              <a:t>Lex</a:t>
            </a:r>
            <a:r>
              <a:rPr lang="ru-RU" b="0" dirty="0"/>
              <a:t> предоставляет преимущества глубокого обучения для автоматического распознавания речи (ASR) и понимания естественного языка (NLU), позволяя создавать приложения с использованием живого диалогового взаимодействия.</a:t>
            </a:r>
          </a:p>
          <a:p>
            <a:r>
              <a:rPr lang="ru-RU" b="0" dirty="0" err="1" smtClean="0"/>
              <a:t>Amazon</a:t>
            </a:r>
            <a:r>
              <a:rPr lang="ru-RU" b="0" dirty="0" smtClean="0"/>
              <a:t> </a:t>
            </a:r>
            <a:r>
              <a:rPr lang="ru-RU" b="0" dirty="0" err="1"/>
              <a:t>Polly</a:t>
            </a:r>
            <a:r>
              <a:rPr lang="ru-RU" b="0" dirty="0"/>
              <a:t> – сервис, преобразующий текст в естественную речь. </a:t>
            </a:r>
            <a:r>
              <a:rPr lang="ru-RU" b="0" dirty="0" err="1"/>
              <a:t>Amazon</a:t>
            </a:r>
            <a:r>
              <a:rPr lang="ru-RU" b="0" dirty="0"/>
              <a:t> </a:t>
            </a:r>
            <a:r>
              <a:rPr lang="ru-RU" b="0" dirty="0" err="1"/>
              <a:t>Polly</a:t>
            </a:r>
            <a:r>
              <a:rPr lang="ru-RU" b="0" dirty="0"/>
              <a:t> позволяет разрабатывать говорящие приложения и создавать совершенно новые категории продуктов с поддержкой речевых интерфейсов.</a:t>
            </a:r>
          </a:p>
          <a:p>
            <a:r>
              <a:rPr lang="ru-RU" b="0" dirty="0" err="1" smtClean="0"/>
              <a:t>Amazon</a:t>
            </a:r>
            <a:r>
              <a:rPr lang="ru-RU" b="0" dirty="0" smtClean="0"/>
              <a:t> </a:t>
            </a:r>
            <a:r>
              <a:rPr lang="ru-RU" b="0" dirty="0" err="1"/>
              <a:t>Machine</a:t>
            </a:r>
            <a:r>
              <a:rPr lang="ru-RU" b="0" dirty="0"/>
              <a:t> </a:t>
            </a:r>
            <a:r>
              <a:rPr lang="ru-RU" b="0" dirty="0" err="1"/>
              <a:t>Learning</a:t>
            </a:r>
            <a:r>
              <a:rPr lang="ru-RU" b="0" dirty="0"/>
              <a:t> – это управляемый сервис, который предоставляет инструменты визуализации и специальные </a:t>
            </a:r>
            <a:r>
              <a:rPr lang="ru-RU" b="0" dirty="0" err="1"/>
              <a:t>мастеры</a:t>
            </a:r>
            <a:r>
              <a:rPr lang="ru-RU" b="0" dirty="0"/>
              <a:t> для создания моделей машинного обучения (ML) без необходимости в изучении сложных алгоритмов и технологий. 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648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764704"/>
            <a:ext cx="7620000" cy="5361459"/>
          </a:xfrm>
        </p:spPr>
        <p:txBody>
          <a:bodyPr>
            <a:normAutofit fontScale="92500" lnSpcReduction="20000"/>
          </a:bodyPr>
          <a:lstStyle/>
          <a:p>
            <a:r>
              <a:rPr lang="ru-RU" b="0" dirty="0" err="1"/>
              <a:t>DevOps</a:t>
            </a:r>
            <a:r>
              <a:rPr lang="ru-RU" b="0" dirty="0"/>
              <a:t> – это сочетание культурных принципов, подходов и средств, которое повышает способность компаний создавать приложения и сервисы на высокой скорости. С </a:t>
            </a:r>
            <a:r>
              <a:rPr lang="ru-RU" b="0" dirty="0" err="1"/>
              <a:t>DevOps</a:t>
            </a:r>
            <a:r>
              <a:rPr lang="ru-RU" b="0" dirty="0"/>
              <a:t> разработка и оптимизация продуктов происходит быстрее, чем при использовании традиционных процессов разработки программного обеспечения и управления инфраструктурой. </a:t>
            </a:r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 smtClean="0"/>
          </a:p>
          <a:p>
            <a:r>
              <a:rPr lang="ru-RU" b="0" dirty="0"/>
              <a:t>В модели </a:t>
            </a:r>
            <a:r>
              <a:rPr lang="ru-RU" b="0" dirty="0" err="1"/>
              <a:t>DevOps</a:t>
            </a:r>
            <a:r>
              <a:rPr lang="ru-RU" b="0" dirty="0"/>
              <a:t> границы между группами разработки и эксплуатации стираются. Иногда две эти группы объединяются в одну общую, где инженеры работают над всем жизненным циклом приложения – от разработки и тестирования до развертывания и эксплуатации – и развивают целый ряд навыков, не ограничиваясь узкой специализацией. Группы контроля качества и безопасности тоже более активно взаимодействуют с группами разработки и эксплуатации на протяжении всего жизненного цикла приложения.</a:t>
            </a:r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57200" y="152718"/>
            <a:ext cx="8363272" cy="61198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Что такое </a:t>
            </a:r>
            <a:r>
              <a:rPr lang="en-US" dirty="0" err="1" smtClean="0"/>
              <a:t>Devops</a:t>
            </a:r>
            <a:endParaRPr lang="ru-RU" dirty="0"/>
          </a:p>
        </p:txBody>
      </p:sp>
      <p:pic>
        <p:nvPicPr>
          <p:cNvPr id="1026" name="Picture 2" descr="C:\Users\Fufel\Desktop\DevOps_feedback-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04864"/>
            <a:ext cx="8136904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04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147248" cy="900018"/>
          </a:xfrm>
        </p:spPr>
        <p:txBody>
          <a:bodyPr>
            <a:normAutofit fontScale="90000"/>
          </a:bodyPr>
          <a:lstStyle/>
          <a:p>
            <a:r>
              <a:rPr lang="ru-RU" dirty="0"/>
              <a:t>Инструментарий для </a:t>
            </a:r>
            <a:r>
              <a:rPr lang="ru-RU" dirty="0" err="1"/>
              <a:t>DevOps</a:t>
            </a:r>
            <a:r>
              <a:rPr lang="ru-RU" dirty="0"/>
              <a:t> на AWS.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124744"/>
            <a:ext cx="7620000" cy="5001419"/>
          </a:xfrm>
        </p:spPr>
        <p:txBody>
          <a:bodyPr>
            <a:normAutofit fontScale="85000" lnSpcReduction="20000"/>
          </a:bodyPr>
          <a:lstStyle/>
          <a:p>
            <a:r>
              <a:rPr lang="ru-RU" b="0" dirty="0" smtClean="0"/>
              <a:t>AWS </a:t>
            </a:r>
            <a:r>
              <a:rPr lang="ru-RU" b="0" dirty="0" err="1"/>
              <a:t>CodePipeline</a:t>
            </a:r>
            <a:r>
              <a:rPr lang="ru-RU" b="0" dirty="0"/>
              <a:t> – это сервис непрерывной интеграции и непрерывной доставки для быстрого и надежного обновления приложений и инфраструктуры. </a:t>
            </a:r>
            <a:r>
              <a:rPr lang="ru-RU" b="0" dirty="0" err="1"/>
              <a:t>CodePipeline</a:t>
            </a:r>
            <a:r>
              <a:rPr lang="ru-RU" b="0" dirty="0"/>
              <a:t> выполняет компоновку, тестирование и развертывание кода при каждом внесении в него изменений, используя определенную пользователем схему процесса выпуска. Это позволяет быстро и надежно осуществлять доставку различных возможностей и обновлений. </a:t>
            </a:r>
          </a:p>
          <a:p>
            <a:r>
              <a:rPr lang="ru-RU" b="0" dirty="0" smtClean="0"/>
              <a:t>AWS </a:t>
            </a:r>
            <a:r>
              <a:rPr lang="ru-RU" b="0" dirty="0" err="1"/>
              <a:t>CodeBuild</a:t>
            </a:r>
            <a:r>
              <a:rPr lang="ru-RU" b="0" dirty="0"/>
              <a:t> – это полностью управляемый сервис создания сборок, выполняющий компиляцию исходного кода, проводящий тестирование и формирующий готовые к развертыванию пакеты программного обеспечения. Благодаря </a:t>
            </a:r>
            <a:r>
              <a:rPr lang="ru-RU" b="0" dirty="0" err="1"/>
              <a:t>CodeBuild</a:t>
            </a:r>
            <a:r>
              <a:rPr lang="ru-RU" b="0" dirty="0"/>
              <a:t> больше не нужно распределять и масштабировать собственные серверы сборок, а также обеспечивать управление ими. </a:t>
            </a:r>
            <a:r>
              <a:rPr lang="ru-RU" b="0" dirty="0" err="1"/>
              <a:t>CodeBuild</a:t>
            </a:r>
            <a:r>
              <a:rPr lang="ru-RU" b="0" dirty="0"/>
              <a:t> непрерывно масштабируется и способен обрабатывать несколько сборок одновременно, поэтому сборки не будут ждать в очереди.</a:t>
            </a:r>
          </a:p>
          <a:p>
            <a:r>
              <a:rPr lang="ru-RU" b="0" dirty="0"/>
              <a:t>AWS </a:t>
            </a:r>
            <a:r>
              <a:rPr lang="ru-RU" b="0" dirty="0" err="1"/>
              <a:t>CodeDeploy</a:t>
            </a:r>
            <a:r>
              <a:rPr lang="ru-RU" b="0" dirty="0"/>
              <a:t> автоматизирует развертывание программного кода в любом </a:t>
            </a:r>
            <a:r>
              <a:rPr lang="ru-RU" b="0" dirty="0" err="1"/>
              <a:t>инстансе</a:t>
            </a:r>
            <a:r>
              <a:rPr lang="ru-RU" b="0" dirty="0"/>
              <a:t>, включая </a:t>
            </a:r>
            <a:r>
              <a:rPr lang="ru-RU" b="0" dirty="0" err="1"/>
              <a:t>инстансы</a:t>
            </a:r>
            <a:r>
              <a:rPr lang="ru-RU" b="0" dirty="0"/>
              <a:t> </a:t>
            </a:r>
            <a:r>
              <a:rPr lang="ru-RU" b="0" dirty="0" err="1"/>
              <a:t>Amazon</a:t>
            </a:r>
            <a:r>
              <a:rPr lang="ru-RU" b="0" dirty="0"/>
              <a:t> EC2 и локальные серверы. AWS </a:t>
            </a:r>
            <a:r>
              <a:rPr lang="ru-RU" b="0" dirty="0" err="1"/>
              <a:t>CodeDeploy</a:t>
            </a:r>
            <a:r>
              <a:rPr lang="ru-RU" b="0" dirty="0"/>
              <a:t> упрощает как быстрое развертывание новых возможностей, помогая избежать простоев во время развертывания, так и обновление приложений.  </a:t>
            </a:r>
          </a:p>
        </p:txBody>
      </p:sp>
    </p:spTree>
    <p:extLst>
      <p:ext uri="{BB962C8B-B14F-4D97-AF65-F5344CB8AC3E}">
        <p14:creationId xmlns:p14="http://schemas.microsoft.com/office/powerpoint/2010/main" val="134267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Мониторинг и ведение </a:t>
            </a:r>
            <a:r>
              <a:rPr lang="ru-RU" dirty="0" smtClean="0"/>
              <a:t>журналов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b="0" dirty="0" err="1"/>
              <a:t>Amazon</a:t>
            </a:r>
            <a:r>
              <a:rPr lang="ru-RU" b="0" dirty="0"/>
              <a:t> </a:t>
            </a:r>
            <a:r>
              <a:rPr lang="ru-RU" b="0" dirty="0" err="1"/>
              <a:t>CloudWatch</a:t>
            </a:r>
            <a:r>
              <a:rPr lang="ru-RU" b="0" dirty="0"/>
              <a:t> – это сервис мониторинга облачных ресурсов AWS и приложений, работающих на AWS. </a:t>
            </a:r>
            <a:r>
              <a:rPr lang="ru-RU" b="0" dirty="0" err="1"/>
              <a:t>Amazon</a:t>
            </a:r>
            <a:r>
              <a:rPr lang="ru-RU" b="0" dirty="0"/>
              <a:t> </a:t>
            </a:r>
            <a:r>
              <a:rPr lang="ru-RU" b="0" dirty="0" err="1"/>
              <a:t>CloudWatch</a:t>
            </a:r>
            <a:r>
              <a:rPr lang="ru-RU" b="0" dirty="0"/>
              <a:t> можно использовать для сбора и отслеживания метрик, накопления и анализа файлов журналов, создания предупреждений, а также автоматического реагирования на изменения ресурсов AWS</a:t>
            </a:r>
            <a:r>
              <a:rPr lang="ru-RU" b="0" dirty="0" smtClean="0"/>
              <a:t>.</a:t>
            </a:r>
          </a:p>
          <a:p>
            <a:r>
              <a:rPr lang="ru-RU" b="0" dirty="0"/>
              <a:t>AWS X-</a:t>
            </a:r>
            <a:r>
              <a:rPr lang="ru-RU" b="0" dirty="0" err="1"/>
              <a:t>Ray</a:t>
            </a:r>
            <a:r>
              <a:rPr lang="ru-RU" b="0" dirty="0"/>
              <a:t> помогает разработчикам анализировать свои продукты и распределенные приложения, например приложения на базе архитектуры </a:t>
            </a:r>
            <a:r>
              <a:rPr lang="ru-RU" b="0" dirty="0" err="1"/>
              <a:t>микросервисов</a:t>
            </a:r>
            <a:r>
              <a:rPr lang="ru-RU" b="0" dirty="0"/>
              <a:t>, а также устранять ошибки. X-</a:t>
            </a:r>
            <a:r>
              <a:rPr lang="ru-RU" b="0" dirty="0" err="1"/>
              <a:t>Ray</a:t>
            </a:r>
            <a:r>
              <a:rPr lang="ru-RU" b="0" dirty="0"/>
              <a:t> позволяет оценить производительность приложения и сервисов, на которых основана его работа, чтобы определить и устранить исходные причины снижения производительности и сбоев. </a:t>
            </a:r>
            <a:endParaRPr lang="ru-RU" b="0" dirty="0" smtClean="0"/>
          </a:p>
          <a:p>
            <a:r>
              <a:rPr lang="ru-RU" b="0" dirty="0"/>
              <a:t>AWS </a:t>
            </a:r>
            <a:r>
              <a:rPr lang="ru-RU" b="0" dirty="0" err="1"/>
              <a:t>CloudTrail</a:t>
            </a:r>
            <a:r>
              <a:rPr lang="ru-RU" b="0" dirty="0"/>
              <a:t> – это веб-сервис, который записывает все вызовы AWS API для вашего аккаунта и предоставляет вам лог-файлы. Записанная информация включает в себя идентификацию источника, совершившего вызов API, время вызова API, IP-адрес источника, совершившего вызов API, параметры запроса, а также элементы ответа, возвращенные сервисом AWS.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204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Вот теперь все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3705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Прежде всего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https://aws.amazon.com/ru/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709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5" t="21245" r="12354"/>
          <a:stretch/>
        </p:blipFill>
        <p:spPr bwMode="auto">
          <a:xfrm>
            <a:off x="0" y="0"/>
            <a:ext cx="9144000" cy="4591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1" t="36813" r="12745" b="24908"/>
          <a:stretch/>
        </p:blipFill>
        <p:spPr bwMode="auto">
          <a:xfrm>
            <a:off x="0" y="4581128"/>
            <a:ext cx="9144000" cy="2294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102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219256" cy="1371600"/>
          </a:xfrm>
        </p:spPr>
        <p:txBody>
          <a:bodyPr>
            <a:normAutofit/>
          </a:bodyPr>
          <a:lstStyle/>
          <a:p>
            <a:r>
              <a:rPr lang="ru-RU" dirty="0"/>
              <a:t>Уровень бесплатного пользования </a:t>
            </a:r>
            <a:r>
              <a:rPr lang="en-US" dirty="0" smtClean="0"/>
              <a:t>AWS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b="0" dirty="0"/>
              <a:t> Уровень бесплатного пользования AWS распространяется на сервисы с бесплатным уровнем пользования, действующим в течение 12 месяцев с даты регистрации, а также на дополнительные сервисные предложения, которые не прекращают свое действие по истечении 12-месячного периода бесплатного пользования AWS.</a:t>
            </a:r>
          </a:p>
          <a:p>
            <a:r>
              <a:rPr lang="ru-RU" b="0" dirty="0"/>
              <a:t>После создания аккаунта AWS у вас будет бесплатный доступ (с определенными ограничениями) к продукту и сервису из приведенного ниже списка.</a:t>
            </a:r>
            <a:br>
              <a:rPr lang="ru-RU" b="0" dirty="0"/>
            </a:br>
            <a:endParaRPr lang="ru-RU" b="0" dirty="0"/>
          </a:p>
          <a:p>
            <a:r>
              <a:rPr lang="ru-RU" b="0" dirty="0"/>
              <a:t>Вы можете начать работу сегодня и автоматически воспользоваться уровнем бесплатного пользования AWS, выполнив следующие шаги.</a:t>
            </a:r>
            <a:br>
              <a:rPr lang="ru-RU" b="0" dirty="0"/>
            </a:br>
            <a:endParaRPr lang="ru-RU" b="0" dirty="0"/>
          </a:p>
          <a:p>
            <a:pPr marL="457200" indent="-457200">
              <a:buFont typeface="+mj-lt"/>
              <a:buAutoNum type="arabicPeriod"/>
            </a:pPr>
            <a:r>
              <a:rPr lang="ru-RU" b="0" dirty="0"/>
              <a:t>Зарегистрируйте аккаунт AWS.</a:t>
            </a:r>
            <a:br>
              <a:rPr lang="ru-RU" b="0" dirty="0"/>
            </a:br>
            <a:endParaRPr lang="ru-RU" b="0" dirty="0"/>
          </a:p>
          <a:p>
            <a:pPr marL="457200" indent="-457200">
              <a:buFont typeface="+mj-lt"/>
              <a:buAutoNum type="arabicPeriod"/>
            </a:pPr>
            <a:r>
              <a:rPr lang="ru-RU" b="0" dirty="0"/>
              <a:t>Укажите адрес выставления счета и данные кредитной карты. Оплата начнется только после превышения ограничений уровня бесплатного пользования.</a:t>
            </a:r>
          </a:p>
          <a:p>
            <a:pPr marL="457200" indent="-457200">
              <a:buFont typeface="+mj-lt"/>
              <a:buAutoNum type="arabicPeriod"/>
            </a:pPr>
            <a:r>
              <a:rPr lang="ru-RU" b="0" dirty="0"/>
              <a:t>Выберите любой продукт из списка и начните работу с облачными сервисами AWS.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04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Что такое </a:t>
            </a:r>
            <a:r>
              <a:rPr lang="en-US" dirty="0"/>
              <a:t>Amazon Web </a:t>
            </a:r>
            <a:r>
              <a:rPr lang="en-US" dirty="0" smtClean="0"/>
              <a:t>Services</a:t>
            </a:r>
            <a:r>
              <a:rPr lang="ru-RU" dirty="0" smtClean="0"/>
              <a:t>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b="0" dirty="0" smtClean="0"/>
              <a:t>Облако </a:t>
            </a:r>
            <a:r>
              <a:rPr lang="ru-RU" b="0" dirty="0"/>
              <a:t>AWS представляет собой широкий набор инфраструктурных сервисов, таких как предоставление вычислительных мощностей, различных вариантов хранения данных, сетевых решений и баз данных, предлагаемых как услуги: по мере необходимости, с доступностью в течение нескольких секунд, с оплатой по факту </a:t>
            </a:r>
            <a:r>
              <a:rPr lang="ru-RU" b="0" dirty="0" smtClean="0"/>
              <a:t>потребления.</a:t>
            </a:r>
          </a:p>
          <a:p>
            <a:r>
              <a:rPr lang="ru-RU" dirty="0" err="1"/>
              <a:t>Amazon</a:t>
            </a:r>
            <a:r>
              <a:rPr lang="ru-RU" dirty="0"/>
              <a:t> </a:t>
            </a:r>
            <a:r>
              <a:rPr lang="ru-RU" dirty="0" err="1"/>
              <a:t>Web</a:t>
            </a:r>
            <a:r>
              <a:rPr lang="ru-RU" dirty="0"/>
              <a:t> </a:t>
            </a:r>
            <a:r>
              <a:rPr lang="ru-RU" dirty="0" err="1"/>
              <a:t>Services</a:t>
            </a:r>
            <a:r>
              <a:rPr lang="ru-RU" b="0" dirty="0"/>
              <a:t> (AWS) — инфраструктура платформ облачных веб-сервисов, представленная компанией </a:t>
            </a:r>
            <a:r>
              <a:rPr lang="ru-RU" b="0" dirty="0" err="1">
                <a:hlinkClick r:id="rId2" tooltip="Amazon"/>
              </a:rPr>
              <a:t>Amazon</a:t>
            </a:r>
            <a:r>
              <a:rPr lang="ru-RU" b="0" dirty="0"/>
              <a:t> в начале 2006 </a:t>
            </a:r>
            <a:r>
              <a:rPr lang="ru-RU" b="0" dirty="0" smtClean="0"/>
              <a:t>года. </a:t>
            </a:r>
            <a:r>
              <a:rPr lang="ru-RU" b="0" dirty="0"/>
              <a:t>В данной инфраструктуре представлено много сервисов для предоставления различных услуг, таких как: аренда виртуальных </a:t>
            </a:r>
            <a:r>
              <a:rPr lang="ru-RU" b="0" dirty="0" smtClean="0"/>
              <a:t>серверов, предоставление</a:t>
            </a:r>
            <a:r>
              <a:rPr lang="ru-RU" b="0" dirty="0"/>
              <a:t> вычислительных мощностей, хранение данных (файловый хостинг, распределённые хранилища данных) и др.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210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 этом все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643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 descr="C:\Users\Fufel\Desktop\maxresdefaul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59" y="404664"/>
            <a:ext cx="8271189" cy="612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913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683994"/>
          </a:xfrm>
        </p:spPr>
        <p:txBody>
          <a:bodyPr/>
          <a:lstStyle/>
          <a:p>
            <a:r>
              <a:rPr lang="ru-RU" dirty="0" smtClean="0"/>
              <a:t>Решения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980728"/>
            <a:ext cx="7620000" cy="5145435"/>
          </a:xfrm>
        </p:spPr>
        <p:txBody>
          <a:bodyPr/>
          <a:lstStyle/>
          <a:p>
            <a:endParaRPr lang="ru-RU" b="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7" t="35605" r="79883" b="32197"/>
          <a:stretch/>
        </p:blipFill>
        <p:spPr bwMode="auto">
          <a:xfrm>
            <a:off x="731406" y="905430"/>
            <a:ext cx="1813560" cy="2232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73" t="33729" r="21196" b="31389"/>
          <a:stretch/>
        </p:blipFill>
        <p:spPr bwMode="auto">
          <a:xfrm>
            <a:off x="2526789" y="812392"/>
            <a:ext cx="1843548" cy="2418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171" t="36920" r="7305" b="33304"/>
          <a:stretch/>
        </p:blipFill>
        <p:spPr bwMode="auto">
          <a:xfrm>
            <a:off x="4338309" y="989373"/>
            <a:ext cx="1622323" cy="2064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1" t="35005" r="64318" b="28837"/>
          <a:stretch/>
        </p:blipFill>
        <p:spPr bwMode="auto">
          <a:xfrm>
            <a:off x="5960632" y="768146"/>
            <a:ext cx="2009235" cy="25072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57" t="36494" r="6394" b="31753"/>
          <a:stretch/>
        </p:blipFill>
        <p:spPr bwMode="auto">
          <a:xfrm>
            <a:off x="6201318" y="3300944"/>
            <a:ext cx="1755058" cy="22018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9" t="25434" r="81081" b="44151"/>
          <a:stretch/>
        </p:blipFill>
        <p:spPr bwMode="auto">
          <a:xfrm>
            <a:off x="732178" y="3476929"/>
            <a:ext cx="1607574" cy="21090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60" t="26951" r="6736" b="43938"/>
          <a:stretch/>
        </p:blipFill>
        <p:spPr bwMode="auto">
          <a:xfrm>
            <a:off x="2397907" y="3567369"/>
            <a:ext cx="1814053" cy="2018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2" t="64521" r="80627" b="4166"/>
          <a:stretch/>
        </p:blipFill>
        <p:spPr bwMode="auto">
          <a:xfrm>
            <a:off x="4360340" y="3414605"/>
            <a:ext cx="1651820" cy="21713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803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683994"/>
          </a:xfrm>
        </p:spPr>
        <p:txBody>
          <a:bodyPr/>
          <a:lstStyle/>
          <a:p>
            <a:r>
              <a:rPr lang="ru-RU" dirty="0" smtClean="0"/>
              <a:t>Веб-хостинг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764705"/>
            <a:ext cx="7620000" cy="259265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ru-RU" b="0" dirty="0"/>
              <a:t>Управление веб-сайтами платформой AWS в облаке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ru-RU" b="0" dirty="0"/>
              <a:t>Выберите свою платформу</a:t>
            </a:r>
            <a:r>
              <a:rPr lang="ru-RU" b="0" dirty="0" smtClean="0"/>
              <a:t>. AWS </a:t>
            </a:r>
            <a:r>
              <a:rPr lang="ru-RU" b="0" dirty="0"/>
              <a:t>предоставляет пакеты SDK для многих широко распространенных платформ, таких как </a:t>
            </a:r>
            <a:r>
              <a:rPr lang="ru-RU" b="0" dirty="0" err="1"/>
              <a:t>Java</a:t>
            </a:r>
            <a:r>
              <a:rPr lang="ru-RU" b="0" dirty="0"/>
              <a:t>, </a:t>
            </a:r>
            <a:r>
              <a:rPr lang="ru-RU" b="0" dirty="0" err="1"/>
              <a:t>Ruby</a:t>
            </a:r>
            <a:r>
              <a:rPr lang="ru-RU" b="0" dirty="0"/>
              <a:t>, PHP, Node.js, .</a:t>
            </a:r>
            <a:r>
              <a:rPr lang="ru-RU" b="0" dirty="0" err="1"/>
              <a:t>Net</a:t>
            </a:r>
            <a:r>
              <a:rPr lang="ru-RU" b="0" dirty="0"/>
              <a:t> и других.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ru-RU" b="0" dirty="0"/>
              <a:t>Используйте свои любимые инструменты</a:t>
            </a:r>
            <a:r>
              <a:rPr lang="ru-RU" b="0" dirty="0" smtClean="0"/>
              <a:t>. </a:t>
            </a:r>
            <a:r>
              <a:rPr lang="ru-RU" b="0" dirty="0"/>
              <a:t>Ваша система управления контентом (CMS) может быть ядром вашего веб-сайта. Веб-сайт может работать в AWS независимо от выбранной платформы</a:t>
            </a:r>
            <a:r>
              <a:rPr lang="ru-RU" b="0" dirty="0" smtClean="0"/>
              <a:t>.</a:t>
            </a:r>
          </a:p>
          <a:p>
            <a:pPr marL="342900" indent="-342900">
              <a:buFont typeface="Arial" pitchFamily="34" charset="0"/>
              <a:buChar char="•"/>
            </a:pPr>
            <a:endParaRPr lang="ru-RU" b="0" dirty="0"/>
          </a:p>
          <a:p>
            <a:endParaRPr lang="ru-RU" dirty="0"/>
          </a:p>
        </p:txBody>
      </p:sp>
      <p:pic>
        <p:nvPicPr>
          <p:cNvPr id="5" name="Websites on Amazon Web Services (1)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68488" y="324036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79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ая">
  <a:themeElements>
    <a:clrScheme name="Главная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Главная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авная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467</TotalTime>
  <Words>300</Words>
  <Application>Microsoft Office PowerPoint</Application>
  <PresentationFormat>Экран (4:3)</PresentationFormat>
  <Paragraphs>57</Paragraphs>
  <Slides>18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19" baseType="lpstr">
      <vt:lpstr>Главная</vt:lpstr>
      <vt:lpstr>Amazon Web Services</vt:lpstr>
      <vt:lpstr>Прежде всего</vt:lpstr>
      <vt:lpstr>Презентация PowerPoint</vt:lpstr>
      <vt:lpstr>Уровень бесплатного пользования AWS</vt:lpstr>
      <vt:lpstr>Что такое Amazon Web Services?</vt:lpstr>
      <vt:lpstr>На этом все</vt:lpstr>
      <vt:lpstr>Презентация PowerPoint</vt:lpstr>
      <vt:lpstr>Решения</vt:lpstr>
      <vt:lpstr>Веб-хостинг</vt:lpstr>
      <vt:lpstr>Презентация PowerPoint</vt:lpstr>
      <vt:lpstr>Big data</vt:lpstr>
      <vt:lpstr>Инфраструктуры анализа больших данных</vt:lpstr>
      <vt:lpstr>Анализ больших данных в режиме реального времени</vt:lpstr>
      <vt:lpstr>Искусственный интеллект</vt:lpstr>
      <vt:lpstr>Что такое Devops</vt:lpstr>
      <vt:lpstr>Инструментарий для DevOps на AWS.</vt:lpstr>
      <vt:lpstr>Мониторинг и ведение журналов</vt:lpstr>
      <vt:lpstr>Вот теперь все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Web Services</dc:title>
  <dc:creator>Fufel</dc:creator>
  <cp:lastModifiedBy>Fufel</cp:lastModifiedBy>
  <cp:revision>21</cp:revision>
  <dcterms:created xsi:type="dcterms:W3CDTF">2017-02-01T20:57:07Z</dcterms:created>
  <dcterms:modified xsi:type="dcterms:W3CDTF">2017-02-11T07:30:47Z</dcterms:modified>
</cp:coreProperties>
</file>

<file path=docProps/thumbnail.jpeg>
</file>